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62" r:id="rId9"/>
    <p:sldId id="264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80" r:id="rId18"/>
    <p:sldId id="282" r:id="rId19"/>
    <p:sldId id="270" r:id="rId20"/>
    <p:sldId id="285" r:id="rId21"/>
    <p:sldId id="283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9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5E9F-8321-4268-87C1-C3A8D813B91A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AB13-EB27-4379-ACFC-4FB4931A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ign-reuse.com/articles/2287/survey-compares-formal-verification-tool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Formal Verification of </a:t>
            </a:r>
            <a:br>
              <a:rPr lang="en-US" dirty="0" smtClean="0"/>
            </a:br>
            <a:r>
              <a:rPr lang="en-US" dirty="0" smtClean="0"/>
              <a:t>Digital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Model Checking</a:t>
            </a:r>
          </a:p>
          <a:p>
            <a:endParaRPr lang="en-US" b="1" dirty="0" smtClean="0"/>
          </a:p>
          <a:p>
            <a:r>
              <a:rPr lang="en-US" b="1" dirty="0" err="1" smtClean="0"/>
              <a:t>Suraj</a:t>
            </a:r>
            <a:r>
              <a:rPr lang="en-US" b="1" dirty="0" smtClean="0"/>
              <a:t> </a:t>
            </a:r>
            <a:r>
              <a:rPr lang="en-US" b="1" dirty="0" err="1" smtClean="0"/>
              <a:t>Sindia</a:t>
            </a:r>
            <a:endParaRPr lang="en-US" b="1" dirty="0" smtClean="0"/>
          </a:p>
          <a:p>
            <a:r>
              <a:rPr lang="en-US" sz="2400" dirty="0" smtClean="0"/>
              <a:t>11 April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7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LTL for Model Checking: Example 1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0" y="1447800"/>
            <a:ext cx="796203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6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LTL for Model Checking: Example 2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6" y="1385888"/>
            <a:ext cx="7845581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LTL for Equivalence Checking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2" y="2286001"/>
            <a:ext cx="79733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9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Tree Logic (CTL)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9822"/>
            <a:ext cx="7924800" cy="50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6477000" y="61722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CTL State Operators: </a:t>
            </a:r>
            <a:r>
              <a:rPr lang="en-US" dirty="0"/>
              <a:t>Quick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F</a:t>
            </a:r>
            <a:r>
              <a:rPr lang="en-US" dirty="0" err="1" smtClean="0"/>
              <a:t>p</a:t>
            </a:r>
            <a:r>
              <a:rPr lang="en-US" dirty="0" smtClean="0"/>
              <a:t> – p holds in some future state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G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– p holds </a:t>
            </a:r>
            <a:r>
              <a:rPr lang="en-US" dirty="0" smtClean="0"/>
              <a:t>globally in future </a:t>
            </a:r>
            <a:r>
              <a:rPr lang="en-US" i="1" dirty="0" smtClean="0"/>
              <a:t>states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15240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8194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>
            <a:off x="24384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338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endCxn id="13" idx="2"/>
          </p:cNvCxnSpPr>
          <p:nvPr/>
        </p:nvCxnSpPr>
        <p:spPr>
          <a:xfrm>
            <a:off x="33528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102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27320" y="2971800"/>
            <a:ext cx="182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24600" y="2667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>
            <a:off x="59436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580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724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24400" y="29636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76800" y="2971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2971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0081" y="2971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12481" y="29799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564881" y="29799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6669" y="2754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390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6358" y="275607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0290" y="275607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4690" y="27432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69090" y="277955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45490" y="27689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78521" y="27560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5582" y="3200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89982" y="321327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5600" y="3200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818782" y="3200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2158" y="320040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n</a:t>
            </a:r>
            <a:endParaRPr lang="en-US" sz="20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482576" y="32004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 smtClean="0"/>
              <a:t>n+1</a:t>
            </a:r>
            <a:endParaRPr lang="en-US" sz="20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7855" y="32004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n+2</a:t>
            </a:r>
            <a:endParaRPr lang="en-US" sz="2000" baseline="-25000" dirty="0"/>
          </a:p>
        </p:txBody>
      </p:sp>
      <p:sp>
        <p:nvSpPr>
          <p:cNvPr id="48" name="Oval 47"/>
          <p:cNvSpPr/>
          <p:nvPr/>
        </p:nvSpPr>
        <p:spPr>
          <a:xfrm>
            <a:off x="1066800" y="4953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981200" y="4953000"/>
            <a:ext cx="533400" cy="609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8" idx="6"/>
            <a:endCxn id="49" idx="2"/>
          </p:cNvCxnSpPr>
          <p:nvPr/>
        </p:nvCxnSpPr>
        <p:spPr>
          <a:xfrm>
            <a:off x="16002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895600" y="4953000"/>
            <a:ext cx="533400" cy="609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>
            <a:endCxn id="51" idx="2"/>
          </p:cNvCxnSpPr>
          <p:nvPr/>
        </p:nvCxnSpPr>
        <p:spPr>
          <a:xfrm>
            <a:off x="25146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8100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>
            <a:endCxn id="53" idx="2"/>
          </p:cNvCxnSpPr>
          <p:nvPr/>
        </p:nvCxnSpPr>
        <p:spPr>
          <a:xfrm>
            <a:off x="34290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4864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303520" y="5257800"/>
            <a:ext cx="182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008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endCxn id="57" idx="2"/>
          </p:cNvCxnSpPr>
          <p:nvPr/>
        </p:nvCxnSpPr>
        <p:spPr>
          <a:xfrm>
            <a:off x="60198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9342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486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3434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800600" y="5249644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52578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05400" y="52578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36281" y="52578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488681" y="5265956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641081" y="5265956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12869" y="5040868"/>
            <a:ext cx="3064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152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2558" y="504207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2827" y="5042079"/>
            <a:ext cx="4219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6648" y="5054958"/>
            <a:ext cx="4219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34948" y="5052673"/>
            <a:ext cx="3064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62600" y="5054958"/>
            <a:ext cx="3064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5464" y="5042079"/>
            <a:ext cx="3064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51782" y="5486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066182" y="549927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71800" y="5486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3894982" y="5486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88358" y="548640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n</a:t>
            </a:r>
            <a:endParaRPr lang="en-US" sz="2000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6558776" y="54864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 smtClean="0"/>
              <a:t>n+1</a:t>
            </a:r>
            <a:endParaRPr lang="en-US" sz="20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454055" y="54864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n+2</a:t>
            </a:r>
            <a:endParaRPr lang="en-US" sz="2000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6616521" y="6260068"/>
            <a:ext cx="28405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86600" y="6284752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denotes don’t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X</a:t>
            </a:r>
            <a:r>
              <a:rPr lang="en-US" dirty="0" err="1" smtClean="0"/>
              <a:t>p</a:t>
            </a:r>
            <a:r>
              <a:rPr lang="en-US" dirty="0" smtClean="0"/>
              <a:t> – p holds in next state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</a:t>
            </a:r>
            <a:r>
              <a:rPr lang="en-US" b="1" dirty="0" err="1" smtClean="0"/>
              <a:t>U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/>
              <a:t>– p holds </a:t>
            </a:r>
            <a:r>
              <a:rPr lang="en-US" dirty="0" smtClean="0"/>
              <a:t>until q</a:t>
            </a:r>
            <a:endParaRPr lang="en-US" i="1" dirty="0"/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382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52600" y="2667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>
            <a:off x="13716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00400" y="2971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688081" y="2971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40481" y="29799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92881" y="29799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4669" y="2754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67000" y="2667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3490" y="27689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68958" y="27432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0158" y="3200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10576" y="3200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2805855" y="3200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8" name="Oval 47"/>
          <p:cNvSpPr/>
          <p:nvPr/>
        </p:nvSpPr>
        <p:spPr>
          <a:xfrm>
            <a:off x="1066800" y="4953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981200" y="4953000"/>
            <a:ext cx="533400" cy="609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8" idx="6"/>
            <a:endCxn id="49" idx="2"/>
          </p:cNvCxnSpPr>
          <p:nvPr/>
        </p:nvCxnSpPr>
        <p:spPr>
          <a:xfrm>
            <a:off x="16002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895600" y="4953000"/>
            <a:ext cx="533400" cy="609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>
            <a:endCxn id="51" idx="2"/>
          </p:cNvCxnSpPr>
          <p:nvPr/>
        </p:nvCxnSpPr>
        <p:spPr>
          <a:xfrm>
            <a:off x="25146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8100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>
            <a:endCxn id="53" idx="2"/>
          </p:cNvCxnSpPr>
          <p:nvPr/>
        </p:nvCxnSpPr>
        <p:spPr>
          <a:xfrm>
            <a:off x="34290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4864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303520" y="5257800"/>
            <a:ext cx="182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008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endCxn id="57" idx="2"/>
          </p:cNvCxnSpPr>
          <p:nvPr/>
        </p:nvCxnSpPr>
        <p:spPr>
          <a:xfrm>
            <a:off x="60198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9342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486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3434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800600" y="5249644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52578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05400" y="52578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36281" y="52578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488681" y="5265956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641081" y="5265956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12869" y="5040868"/>
            <a:ext cx="28405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15200" y="49530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2558" y="50420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2827" y="5042079"/>
            <a:ext cx="3064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6648" y="5054958"/>
            <a:ext cx="3064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34948" y="5052673"/>
            <a:ext cx="3064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62600" y="5054958"/>
            <a:ext cx="3064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5464" y="5042079"/>
            <a:ext cx="28405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51782" y="5486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066182" y="549927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71800" y="5486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3894982" y="54864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88358" y="548640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n</a:t>
            </a:r>
            <a:endParaRPr lang="en-US" sz="2000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6558776" y="54864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 smtClean="0"/>
              <a:t>n+1</a:t>
            </a:r>
            <a:endParaRPr lang="en-US" sz="20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454055" y="54864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n+2</a:t>
            </a:r>
            <a:endParaRPr lang="en-US" sz="2000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6477000" y="61722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16521" y="6260068"/>
            <a:ext cx="28405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284752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denotes don’t care</a:t>
            </a:r>
            <a:endParaRPr lang="en-US" dirty="0"/>
          </a:p>
        </p:txBody>
      </p:sp>
      <p:sp>
        <p:nvSpPr>
          <p:cNvPr id="8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CTL State Operators: </a:t>
            </a:r>
            <a:r>
              <a:rPr lang="en-US" dirty="0"/>
              <a:t>Quick Illustration</a:t>
            </a:r>
          </a:p>
        </p:txBody>
      </p:sp>
    </p:spTree>
    <p:extLst>
      <p:ext uri="{BB962C8B-B14F-4D97-AF65-F5344CB8AC3E}">
        <p14:creationId xmlns:p14="http://schemas.microsoft.com/office/powerpoint/2010/main" val="40192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b="1" dirty="0" err="1"/>
              <a:t>W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/>
              <a:t>– p holds </a:t>
            </a:r>
            <a:r>
              <a:rPr lang="en-US" dirty="0" smtClean="0"/>
              <a:t>until q</a:t>
            </a:r>
            <a:endParaRPr lang="en-US" i="1" dirty="0"/>
          </a:p>
          <a:p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066800" y="25146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981200" y="2514600"/>
            <a:ext cx="533400" cy="609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8" idx="6"/>
            <a:endCxn id="49" idx="2"/>
          </p:cNvCxnSpPr>
          <p:nvPr/>
        </p:nvCxnSpPr>
        <p:spPr>
          <a:xfrm>
            <a:off x="16002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895600" y="2514600"/>
            <a:ext cx="533400" cy="609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>
            <a:endCxn id="51" idx="2"/>
          </p:cNvCxnSpPr>
          <p:nvPr/>
        </p:nvCxnSpPr>
        <p:spPr>
          <a:xfrm>
            <a:off x="25146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810000" y="25146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>
            <a:endCxn id="53" idx="2"/>
          </p:cNvCxnSpPr>
          <p:nvPr/>
        </p:nvCxnSpPr>
        <p:spPr>
          <a:xfrm>
            <a:off x="34290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486400" y="25146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303520" y="2819400"/>
            <a:ext cx="182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00800" y="25146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endCxn id="57" idx="2"/>
          </p:cNvCxnSpPr>
          <p:nvPr/>
        </p:nvCxnSpPr>
        <p:spPr>
          <a:xfrm>
            <a:off x="60198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9342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8486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343400" y="2819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800600" y="2811244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28194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05400" y="28194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36281" y="2819400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488681" y="2827556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641081" y="2827556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12869" y="2602468"/>
            <a:ext cx="28405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15200" y="25146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2558" y="26036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2827" y="2603679"/>
            <a:ext cx="3064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6648" y="2616558"/>
            <a:ext cx="3064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0" y="2627152"/>
            <a:ext cx="5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pvq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5464" y="2603679"/>
            <a:ext cx="28405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51782" y="30480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066182" y="306087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71800" y="30480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3894982" y="30480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88358" y="304800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n</a:t>
            </a:r>
            <a:endParaRPr lang="en-US" sz="2000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6558776" y="30480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 smtClean="0"/>
              <a:t>n+1</a:t>
            </a:r>
            <a:endParaRPr lang="en-US" sz="20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454055" y="304800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n+2</a:t>
            </a:r>
            <a:endParaRPr lang="en-US" sz="2000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6477000" y="3733800"/>
            <a:ext cx="533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16521" y="3821668"/>
            <a:ext cx="28405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3846352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denotes don’t care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90681" y="2590800"/>
            <a:ext cx="5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pvq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CTL State Operators: </a:t>
            </a:r>
            <a:r>
              <a:rPr lang="en-US" dirty="0"/>
              <a:t>Quick Illustration</a:t>
            </a:r>
          </a:p>
        </p:txBody>
      </p:sp>
    </p:spTree>
    <p:extLst>
      <p:ext uri="{BB962C8B-B14F-4D97-AF65-F5344CB8AC3E}">
        <p14:creationId xmlns:p14="http://schemas.microsoft.com/office/powerpoint/2010/main" val="353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/>
          <p:nvPr/>
        </p:nvCxnSpPr>
        <p:spPr>
          <a:xfrm flipH="1">
            <a:off x="2209800" y="5873011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923490" y="6406411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CTL Path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b="1" dirty="0" smtClean="0"/>
              <a:t>)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Along all paths starting at state s</a:t>
            </a:r>
            <a:r>
              <a:rPr lang="en-US" baseline="-25000" dirty="0" smtClean="0"/>
              <a:t>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dirty="0" smtClean="0"/>
              <a:t> is True.</a:t>
            </a:r>
          </a:p>
          <a:p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419600" y="259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2971800"/>
            <a:ext cx="457200" cy="457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63921" y="29084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86400" y="33023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702121" y="3352800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59321" y="36833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239000" y="4241442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696200" y="4572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924800" y="4609563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382000" y="4940121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2055244">
            <a:off x="6525700" y="3984964"/>
            <a:ext cx="350519" cy="53875"/>
            <a:chOff x="4800600" y="2811244"/>
            <a:chExt cx="350519" cy="53875"/>
          </a:xfrm>
          <a:solidFill>
            <a:srgbClr val="C00000"/>
          </a:solidFill>
        </p:grpSpPr>
        <p:sp>
          <p:nvSpPr>
            <p:cNvPr id="42" name="Oval 41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7010400" y="4191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886200" y="32894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95800" y="36704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30521" y="36071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53000" y="40010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168721" y="4051479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625921" y="43820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705600" y="4940121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162800" y="52706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391400" y="5308242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848600" y="5638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 rot="2055244">
            <a:off x="5992300" y="4683643"/>
            <a:ext cx="350519" cy="53875"/>
            <a:chOff x="4800600" y="2811244"/>
            <a:chExt cx="350519" cy="53875"/>
          </a:xfrm>
          <a:solidFill>
            <a:srgbClr val="C00000"/>
          </a:solidFill>
        </p:grpSpPr>
        <p:sp>
          <p:nvSpPr>
            <p:cNvPr id="58" name="Oval 57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6477000" y="48896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29000" y="39752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038600" y="43562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873321" y="42929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495800" y="46868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11521" y="47372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168721" y="50678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248400" y="5625921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05600" y="59564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934200" y="5994042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7391400" y="632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rot="2055244">
            <a:off x="5535100" y="5369443"/>
            <a:ext cx="350519" cy="53875"/>
            <a:chOff x="4800600" y="2811244"/>
            <a:chExt cx="350519" cy="53875"/>
          </a:xfrm>
          <a:solidFill>
            <a:srgbClr val="C00000"/>
          </a:solidFill>
        </p:grpSpPr>
        <p:sp>
          <p:nvSpPr>
            <p:cNvPr id="73" name="Oval 72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019800" y="55754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819400" y="46610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29000" y="50420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263721" y="49787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886200" y="53726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101921" y="54230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559121" y="57536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638800" y="6311721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096000" y="66422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 rot="2055244">
            <a:off x="4925500" y="6055243"/>
            <a:ext cx="350519" cy="53875"/>
            <a:chOff x="4800600" y="2811244"/>
            <a:chExt cx="350519" cy="53875"/>
          </a:xfrm>
        </p:grpSpPr>
        <p:sp>
          <p:nvSpPr>
            <p:cNvPr id="88" name="Oval 87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5410200" y="62612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" idx="3"/>
            <a:endCxn id="47" idx="7"/>
          </p:cNvCxnSpPr>
          <p:nvPr/>
        </p:nvCxnSpPr>
        <p:spPr>
          <a:xfrm flipH="1">
            <a:off x="4276445" y="2981045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3790927" y="3632916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3239037" y="4336132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286000" y="5562600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880316" y="6210837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 rot="6891409">
            <a:off x="2584664" y="5325010"/>
            <a:ext cx="350519" cy="53875"/>
            <a:chOff x="4800600" y="2811244"/>
            <a:chExt cx="350519" cy="53875"/>
          </a:xfrm>
        </p:grpSpPr>
        <p:sp>
          <p:nvSpPr>
            <p:cNvPr id="107" name="Oval 106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 flipH="1">
            <a:off x="2869842" y="4801674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191000" y="229887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22326" y="3058180"/>
            <a:ext cx="2225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Example: </a:t>
            </a:r>
            <a:r>
              <a:rPr lang="en-US" sz="2800" b="1" dirty="0" err="1" smtClean="0"/>
              <a:t>AG</a:t>
            </a:r>
            <a:r>
              <a:rPr lang="en-US" sz="2800" dirty="0" err="1" smtClean="0"/>
              <a:t>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73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/>
          <p:nvPr/>
        </p:nvCxnSpPr>
        <p:spPr>
          <a:xfrm flipH="1">
            <a:off x="2209800" y="5873011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923490" y="6406411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CTL Path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b="1" dirty="0" smtClean="0"/>
              <a:t>)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Along some path starting at state s</a:t>
            </a:r>
            <a:r>
              <a:rPr lang="en-US" baseline="-25000" dirty="0" smtClean="0"/>
              <a:t>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dirty="0" smtClean="0"/>
              <a:t> is True.</a:t>
            </a:r>
          </a:p>
          <a:p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419600" y="259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2971800"/>
            <a:ext cx="457200" cy="457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63921" y="29084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86400" y="33023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702121" y="3352800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59321" y="36833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239000" y="4241442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696200" y="4572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924800" y="4609563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382000" y="4940121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2055244">
            <a:off x="6525700" y="3984964"/>
            <a:ext cx="350519" cy="53875"/>
            <a:chOff x="4800600" y="2811244"/>
            <a:chExt cx="350519" cy="53875"/>
          </a:xfrm>
          <a:solidFill>
            <a:srgbClr val="C00000"/>
          </a:solidFill>
        </p:grpSpPr>
        <p:sp>
          <p:nvSpPr>
            <p:cNvPr id="42" name="Oval 41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7010400" y="4191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886200" y="32894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95800" y="36704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30521" y="36071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53000" y="40010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168721" y="4051479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625921" y="43820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705600" y="4940121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162800" y="52706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391400" y="5308242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848600" y="5638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 rot="2055244">
            <a:off x="5992300" y="4683643"/>
            <a:ext cx="350519" cy="53875"/>
            <a:chOff x="4800600" y="2811244"/>
            <a:chExt cx="350519" cy="53875"/>
          </a:xfrm>
          <a:solidFill>
            <a:srgbClr val="C00000"/>
          </a:solidFill>
        </p:grpSpPr>
        <p:sp>
          <p:nvSpPr>
            <p:cNvPr id="58" name="Oval 57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6477000" y="48896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29000" y="39752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038600" y="43562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873321" y="42929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495800" y="46868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11521" y="47372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168721" y="50678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248400" y="5625921"/>
            <a:ext cx="457200" cy="457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05600" y="59564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934200" y="5994042"/>
            <a:ext cx="457200" cy="457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7391400" y="632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rot="2055244">
            <a:off x="5535100" y="5369443"/>
            <a:ext cx="350519" cy="53875"/>
            <a:chOff x="4800600" y="2811244"/>
            <a:chExt cx="350519" cy="53875"/>
          </a:xfrm>
          <a:solidFill>
            <a:srgbClr val="C00000"/>
          </a:solidFill>
        </p:grpSpPr>
        <p:sp>
          <p:nvSpPr>
            <p:cNvPr id="73" name="Oval 72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019800" y="55754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819400" y="46610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29000" y="50420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263721" y="4978758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886200" y="53726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101921" y="54230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559121" y="5753637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638800" y="6311721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096000" y="66422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 rot="2055244">
            <a:off x="4925500" y="6055243"/>
            <a:ext cx="350519" cy="53875"/>
            <a:chOff x="4800600" y="2811244"/>
            <a:chExt cx="350519" cy="53875"/>
          </a:xfrm>
        </p:grpSpPr>
        <p:sp>
          <p:nvSpPr>
            <p:cNvPr id="88" name="Oval 87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>
            <a:off x="5410200" y="626127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" idx="3"/>
            <a:endCxn id="47" idx="7"/>
          </p:cNvCxnSpPr>
          <p:nvPr/>
        </p:nvCxnSpPr>
        <p:spPr>
          <a:xfrm flipH="1">
            <a:off x="4276445" y="2981045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3790927" y="3632916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3239037" y="4336132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286000" y="5562600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880316" y="6210837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 rot="6891409">
            <a:off x="2584664" y="5325010"/>
            <a:ext cx="350519" cy="53875"/>
            <a:chOff x="4800600" y="2811244"/>
            <a:chExt cx="350519" cy="53875"/>
          </a:xfrm>
        </p:grpSpPr>
        <p:sp>
          <p:nvSpPr>
            <p:cNvPr id="107" name="Oval 106"/>
            <p:cNvSpPr/>
            <p:nvPr/>
          </p:nvSpPr>
          <p:spPr>
            <a:xfrm>
              <a:off x="4800600" y="2811244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9530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105400" y="2819400"/>
              <a:ext cx="45719" cy="457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 flipH="1">
            <a:off x="2869842" y="4801674"/>
            <a:ext cx="210110" cy="37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191000" y="229887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22326" y="3058180"/>
            <a:ext cx="218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Example: </a:t>
            </a:r>
            <a:r>
              <a:rPr lang="en-US" sz="2800" b="1" dirty="0" err="1"/>
              <a:t>E</a:t>
            </a:r>
            <a:r>
              <a:rPr lang="en-US" sz="2800" b="1" dirty="0" err="1" smtClean="0"/>
              <a:t>G</a:t>
            </a:r>
            <a:r>
              <a:rPr lang="en-US" sz="2800" dirty="0" err="1" smtClean="0"/>
              <a:t>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66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Logic in Computer Science – </a:t>
            </a:r>
            <a:r>
              <a:rPr lang="en-US" sz="2600" dirty="0" err="1" smtClean="0"/>
              <a:t>Modelling</a:t>
            </a:r>
            <a:r>
              <a:rPr lang="en-US" sz="2600" dirty="0" smtClean="0"/>
              <a:t> and Reasoning about Systems</a:t>
            </a:r>
          </a:p>
          <a:p>
            <a:pPr lvl="1"/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edition of this book by M. </a:t>
            </a:r>
            <a:r>
              <a:rPr lang="en-US" sz="1900" dirty="0" err="1" smtClean="0"/>
              <a:t>Huth</a:t>
            </a:r>
            <a:r>
              <a:rPr lang="en-US" sz="1900" dirty="0" smtClean="0"/>
              <a:t> and M. Ryan and published by Cambridge press.</a:t>
            </a:r>
          </a:p>
          <a:p>
            <a:pPr lvl="1"/>
            <a:r>
              <a:rPr lang="en-US" sz="1900" dirty="0" smtClean="0"/>
              <a:t>Covers all the aspects of LTL and CTL, with several nice examples, that we studied over the last two classes. </a:t>
            </a:r>
          </a:p>
          <a:p>
            <a:pPr lvl="1"/>
            <a:r>
              <a:rPr lang="en-US" sz="1900" dirty="0" smtClean="0"/>
              <a:t>Warning: Can be overwhelming in the beginning!</a:t>
            </a:r>
            <a:endParaRPr lang="en-US" sz="1900" dirty="0"/>
          </a:p>
          <a:p>
            <a:r>
              <a:rPr lang="en-US" sz="2600" dirty="0" smtClean="0"/>
              <a:t>Comprehensive Functional Verification – The Complete Industry Cycle</a:t>
            </a:r>
          </a:p>
          <a:p>
            <a:pPr lvl="1"/>
            <a:r>
              <a:rPr lang="en-US" sz="1900" dirty="0" smtClean="0"/>
              <a:t>Authored by B. Wile, J. C. Goss, W. </a:t>
            </a:r>
            <a:r>
              <a:rPr lang="en-US" sz="1900" dirty="0" err="1" smtClean="0"/>
              <a:t>Roesner</a:t>
            </a:r>
            <a:r>
              <a:rPr lang="en-US" sz="1900" dirty="0" smtClean="0"/>
              <a:t> and published by Elsevier.</a:t>
            </a:r>
          </a:p>
          <a:p>
            <a:pPr lvl="1"/>
            <a:r>
              <a:rPr lang="en-US" sz="1900" dirty="0" smtClean="0"/>
              <a:t>50% of the book is on simulation based verification and the rest on formal verification. </a:t>
            </a:r>
          </a:p>
          <a:p>
            <a:pPr lvl="1"/>
            <a:r>
              <a:rPr lang="en-US" sz="1900" dirty="0" smtClean="0"/>
              <a:t>Best practices for verifying large and complex industrial designs are discussed.</a:t>
            </a:r>
          </a:p>
          <a:p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www.design-reuse.com/articles/2287/survey-compares-formal-verification-tools.html</a:t>
            </a:r>
            <a:endParaRPr lang="en-US" sz="2600" dirty="0" smtClean="0"/>
          </a:p>
          <a:p>
            <a:pPr lvl="1"/>
            <a:r>
              <a:rPr lang="en-US" sz="1900" dirty="0" smtClean="0"/>
              <a:t>Survey by </a:t>
            </a:r>
            <a:r>
              <a:rPr lang="en-US" sz="1900" dirty="0"/>
              <a:t>Lars </a:t>
            </a:r>
            <a:r>
              <a:rPr lang="en-US" sz="1900" dirty="0" err="1" smtClean="0"/>
              <a:t>Philipson</a:t>
            </a:r>
            <a:r>
              <a:rPr lang="en-US" sz="1900" dirty="0" smtClean="0"/>
              <a:t>.</a:t>
            </a:r>
            <a:r>
              <a:rPr lang="en-US" sz="1900" b="1" dirty="0" smtClean="0"/>
              <a:t> </a:t>
            </a:r>
            <a:r>
              <a:rPr lang="en-US" sz="1900" dirty="0" smtClean="0"/>
              <a:t>Gives a list of currently available equivalence checkers and model checkers.</a:t>
            </a:r>
          </a:p>
        </p:txBody>
      </p:sp>
    </p:spTree>
    <p:extLst>
      <p:ext uri="{BB962C8B-B14F-4D97-AF65-F5344CB8AC3E}">
        <p14:creationId xmlns:p14="http://schemas.microsoft.com/office/powerpoint/2010/main" val="38116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Model Checking?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164907"/>
            <a:ext cx="6870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Are we checking these kind of models…?</a:t>
            </a:r>
            <a:endParaRPr lang="en-US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74507"/>
            <a:ext cx="3507297" cy="4778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746397">
            <a:off x="2797073" y="3036984"/>
            <a:ext cx="401135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Unfortunately, no!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58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Doodles Drawn on Paper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9801" y="685800"/>
            <a:ext cx="49851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Justifications on a Parse </a:t>
            </a:r>
            <a:r>
              <a:rPr lang="en-US" sz="3200" dirty="0"/>
              <a:t>Tree for Checking Equivalence of Two Boolean Functions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7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851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Equivalence Checking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Tree for a LTL Formulae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23" y="1447800"/>
            <a:ext cx="4985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6" y="0"/>
            <a:ext cx="49851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Understanding Implication in LTL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6" y="0"/>
            <a:ext cx="49851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638800"/>
            <a:ext cx="382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that converse is </a:t>
            </a:r>
            <a:r>
              <a:rPr lang="en-US" sz="2400" dirty="0" smtClean="0">
                <a:solidFill>
                  <a:schemeClr val="accent1"/>
                </a:solidFill>
              </a:rPr>
              <a:t>not</a:t>
            </a:r>
            <a:r>
              <a:rPr lang="en-US" sz="2400" dirty="0" smtClean="0"/>
              <a:t> true.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Verbal Example of an Implication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Simulation based verification</a:t>
            </a:r>
          </a:p>
          <a:p>
            <a:pPr lvl="1"/>
            <a:r>
              <a:rPr lang="en-US" dirty="0" smtClean="0"/>
              <a:t>Applying a known stimulus to a circuit, and ensuring that all its outputs meet pre-determined performance criteria</a:t>
            </a:r>
          </a:p>
          <a:p>
            <a:pPr lvl="2"/>
            <a:r>
              <a:rPr lang="en-US" dirty="0" smtClean="0"/>
              <a:t>Logic simulation – E.g.: </a:t>
            </a:r>
            <a:r>
              <a:rPr lang="en-US" dirty="0" err="1" smtClean="0"/>
              <a:t>ModelSim</a:t>
            </a:r>
            <a:endParaRPr lang="en-US" dirty="0" smtClean="0"/>
          </a:p>
          <a:p>
            <a:pPr lvl="2"/>
            <a:r>
              <a:rPr lang="en-US" dirty="0" smtClean="0"/>
              <a:t>Timing simulation – E.g.: HSPICE</a:t>
            </a:r>
          </a:p>
          <a:p>
            <a:pPr lvl="1"/>
            <a:r>
              <a:rPr lang="en-US" dirty="0" smtClean="0"/>
              <a:t>Historically most prevalent form of verification</a:t>
            </a:r>
          </a:p>
          <a:p>
            <a:pPr lvl="1"/>
            <a:r>
              <a:rPr lang="en-US" dirty="0" smtClean="0"/>
              <a:t>Time for verification grows exponentially with number of inputs</a:t>
            </a:r>
          </a:p>
          <a:p>
            <a:pPr lvl="2"/>
            <a:r>
              <a:rPr lang="en-US" dirty="0" smtClean="0"/>
              <a:t>For most real designs, needs application of 60-70% of all input vectors to validate a circuit’s functionality</a:t>
            </a:r>
          </a:p>
          <a:p>
            <a:pPr lvl="3"/>
            <a:r>
              <a:rPr lang="en-US" dirty="0" smtClean="0"/>
              <a:t>This implies there is no 100% guarantee that a design is correct!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Formal verification</a:t>
            </a:r>
          </a:p>
          <a:p>
            <a:pPr lvl="1"/>
            <a:r>
              <a:rPr lang="en-US" dirty="0" smtClean="0"/>
              <a:t>Ensuring that a circuit satisfies (or does not satisfy) all its desired (or undesired) behavior by building a logical formalism – an abstraction</a:t>
            </a:r>
            <a:r>
              <a:rPr lang="en-US" dirty="0"/>
              <a:t> – </a:t>
            </a:r>
            <a:r>
              <a:rPr lang="en-US" dirty="0" smtClean="0"/>
              <a:t>for the circuit being tested</a:t>
            </a:r>
          </a:p>
          <a:p>
            <a:pPr lvl="1"/>
            <a:r>
              <a:rPr lang="en-US" dirty="0" smtClean="0"/>
              <a:t>The behavior being tested for, is also expressed in the same abstract form</a:t>
            </a:r>
          </a:p>
          <a:p>
            <a:pPr lvl="1"/>
            <a:r>
              <a:rPr lang="en-US" dirty="0" smtClean="0"/>
              <a:t>Some examples: equivalence checking, model checking, </a:t>
            </a:r>
            <a:r>
              <a:rPr lang="en-US" dirty="0" smtClean="0">
                <a:solidFill>
                  <a:schemeClr val="accent1"/>
                </a:solidFill>
              </a:rPr>
              <a:t>static timing analysis</a:t>
            </a:r>
            <a:r>
              <a:rPr lang="en-US" dirty="0" smtClean="0"/>
              <a:t> (most of us are oblivious to the fact that this is a formal scheme for ensuring timing correctness of a circuit)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Verification of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Primarily is used in two flavors today –</a:t>
            </a:r>
          </a:p>
          <a:p>
            <a:pPr lvl="1"/>
            <a:r>
              <a:rPr lang="en-US" dirty="0" smtClean="0"/>
              <a:t>Equality checking</a:t>
            </a:r>
          </a:p>
          <a:p>
            <a:pPr lvl="2"/>
            <a:r>
              <a:rPr lang="en-US" dirty="0" smtClean="0"/>
              <a:t>Two implementations of a circuit are formally compared to check if they both are equivalent</a:t>
            </a:r>
          </a:p>
          <a:p>
            <a:pPr lvl="3"/>
            <a:r>
              <a:rPr lang="en-US" dirty="0" smtClean="0"/>
              <a:t>For example: Comparing RTL vs. gate level </a:t>
            </a:r>
            <a:r>
              <a:rPr lang="en-US" dirty="0" err="1" smtClean="0"/>
              <a:t>netlist</a:t>
            </a:r>
            <a:r>
              <a:rPr lang="en-US" dirty="0" smtClean="0"/>
              <a:t> of a design</a:t>
            </a:r>
          </a:p>
          <a:p>
            <a:pPr lvl="3"/>
            <a:r>
              <a:rPr lang="en-US" dirty="0" smtClean="0"/>
              <a:t>Formality from </a:t>
            </a:r>
            <a:r>
              <a:rPr lang="en-US" dirty="0" err="1" smtClean="0"/>
              <a:t>Synposys</a:t>
            </a:r>
            <a:endParaRPr lang="en-US" dirty="0" smtClean="0"/>
          </a:p>
          <a:p>
            <a:pPr lvl="1"/>
            <a:r>
              <a:rPr lang="en-US" dirty="0" smtClean="0"/>
              <a:t>Model checking</a:t>
            </a:r>
          </a:p>
          <a:p>
            <a:pPr lvl="2"/>
            <a:r>
              <a:rPr lang="en-US" dirty="0" smtClean="0"/>
              <a:t>Some behavior of the circuit is abstracted and the following question is posed:</a:t>
            </a:r>
          </a:p>
          <a:p>
            <a:pPr lvl="3"/>
            <a:r>
              <a:rPr lang="en-US" dirty="0" smtClean="0"/>
              <a:t>“Does the circuit satisfy this behavior?”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Focus of this and next class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Inventors of Model Checking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" y="1371600"/>
            <a:ext cx="9096546" cy="21841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0" y="3937397"/>
            <a:ext cx="2372056" cy="2286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0" y="4030381"/>
            <a:ext cx="2343477" cy="218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1828800"/>
            <a:ext cx="357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ACM Turing award citation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510" y="6248400"/>
            <a:ext cx="373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Joseph </a:t>
            </a:r>
            <a:r>
              <a:rPr lang="en-US" dirty="0" err="1" smtClean="0"/>
              <a:t>Sifakis</a:t>
            </a:r>
            <a:r>
              <a:rPr lang="en-US" dirty="0" smtClean="0"/>
              <a:t>, CNRS Grenoble, France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248400"/>
            <a:ext cx="277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Allen Emerson, UT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 for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Temporal Logic (LTL)</a:t>
            </a:r>
          </a:p>
          <a:p>
            <a:r>
              <a:rPr lang="en-US" dirty="0" smtClean="0"/>
              <a:t>Computation Tree Logic (CTL)</a:t>
            </a:r>
          </a:p>
          <a:p>
            <a:r>
              <a:rPr lang="en-US" dirty="0" smtClean="0"/>
              <a:t>In this and next class</a:t>
            </a:r>
          </a:p>
          <a:p>
            <a:pPr lvl="1"/>
            <a:r>
              <a:rPr lang="en-US" dirty="0" smtClean="0"/>
              <a:t>We will learn these two languages</a:t>
            </a:r>
          </a:p>
          <a:p>
            <a:pPr lvl="1"/>
            <a:r>
              <a:rPr lang="en-US" dirty="0" smtClean="0"/>
              <a:t>Use them to specify properties, and verify finite state machines (FSM)</a:t>
            </a:r>
          </a:p>
        </p:txBody>
      </p:sp>
    </p:spTree>
    <p:extLst>
      <p:ext uri="{BB962C8B-B14F-4D97-AF65-F5344CB8AC3E}">
        <p14:creationId xmlns:p14="http://schemas.microsoft.com/office/powerpoint/2010/main" val="16411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 -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(˄)</a:t>
            </a:r>
          </a:p>
          <a:p>
            <a:r>
              <a:rPr lang="en-US" dirty="0" smtClean="0"/>
              <a:t>OR (˅)</a:t>
            </a:r>
          </a:p>
          <a:p>
            <a:r>
              <a:rPr lang="en-US" dirty="0" smtClean="0"/>
              <a:t>NOT (¬)</a:t>
            </a:r>
          </a:p>
          <a:p>
            <a:r>
              <a:rPr lang="en-US" dirty="0" smtClean="0"/>
              <a:t>IMPLICATION (→)</a:t>
            </a:r>
          </a:p>
          <a:p>
            <a:r>
              <a:rPr lang="en-US" dirty="0" smtClean="0"/>
              <a:t>BI-CONDITIONAL (↔)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Truth Tables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628553"/>
              </p:ext>
            </p:extLst>
          </p:nvPr>
        </p:nvGraphicFramePr>
        <p:xfrm>
          <a:off x="899160" y="2286000"/>
          <a:ext cx="7406640" cy="2590800"/>
        </p:xfrm>
        <a:graphic>
          <a:graphicData uri="http://schemas.openxmlformats.org/drawingml/2006/table">
            <a:tbl>
              <a:tblPr/>
              <a:tblGrid>
                <a:gridCol w="1234440"/>
                <a:gridCol w="1234440"/>
                <a:gridCol w="1234440"/>
                <a:gridCol w="1234440"/>
                <a:gridCol w="1234440"/>
                <a:gridCol w="12344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 ∧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</a:rPr>
                        <a:t>∨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bg1"/>
                          </a:solidFill>
                          <a:effectLst/>
                        </a:rPr>
                        <a:t>p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→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sz="2800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bg1"/>
                          </a:solidFill>
                          <a:effectLst/>
                        </a:rPr>
                        <a:t>p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</a:rPr>
                        <a:t>↔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US" sz="2800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T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T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T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F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F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12670</TotalTime>
  <Words>783</Words>
  <Application>Microsoft Office PowerPoint</Application>
  <PresentationFormat>On-screen Show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Formal Verification of  Digital Systems</vt:lpstr>
      <vt:lpstr>What is Model Checking?</vt:lpstr>
      <vt:lpstr>Verification of Circuits</vt:lpstr>
      <vt:lpstr>Verification of Circuits</vt:lpstr>
      <vt:lpstr>Formal Verification of Circuits</vt:lpstr>
      <vt:lpstr>Inventors of Model Checking</vt:lpstr>
      <vt:lpstr>Abstractions for Model Checking</vt:lpstr>
      <vt:lpstr>Propositional Logic - Basics </vt:lpstr>
      <vt:lpstr>Summary of Truth Tables</vt:lpstr>
      <vt:lpstr>LTL for Model Checking: Example 1</vt:lpstr>
      <vt:lpstr>LTL for Model Checking: Example 2</vt:lpstr>
      <vt:lpstr>LTL for Equivalence Checking</vt:lpstr>
      <vt:lpstr>Computation Tree Logic (CTL)</vt:lpstr>
      <vt:lpstr>CTL State Operators: Quick Illustration</vt:lpstr>
      <vt:lpstr>CTL State Operators: Quick Illustration</vt:lpstr>
      <vt:lpstr>CTL State Operators: Quick Illustration</vt:lpstr>
      <vt:lpstr>CTL Path Operators</vt:lpstr>
      <vt:lpstr>CTL Path Operators</vt:lpstr>
      <vt:lpstr>References</vt:lpstr>
      <vt:lpstr>Doodles Drawn on Paper</vt:lpstr>
      <vt:lpstr>Justifications on a Parse Tree for Checking Equivalence of Two Boolean Functions </vt:lpstr>
      <vt:lpstr>Equivalence Checking</vt:lpstr>
      <vt:lpstr>Parse Tree for a LTL Formulae</vt:lpstr>
      <vt:lpstr>Understanding Implication in LTL</vt:lpstr>
      <vt:lpstr>Verbal Example of an Implication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Verification of  Digital Systems</dc:title>
  <dc:creator>Suraj Sindia</dc:creator>
  <cp:lastModifiedBy>Suraj Sindia</cp:lastModifiedBy>
  <cp:revision>56</cp:revision>
  <dcterms:created xsi:type="dcterms:W3CDTF">2012-02-06T02:35:32Z</dcterms:created>
  <dcterms:modified xsi:type="dcterms:W3CDTF">2012-04-13T21:37:39Z</dcterms:modified>
</cp:coreProperties>
</file>